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383" r:id="rId4"/>
    <p:sldId id="391" r:id="rId5"/>
    <p:sldId id="259" r:id="rId6"/>
    <p:sldId id="390" r:id="rId7"/>
    <p:sldId id="393" r:id="rId8"/>
    <p:sldId id="394" r:id="rId9"/>
    <p:sldId id="395" r:id="rId10"/>
    <p:sldId id="382" r:id="rId11"/>
    <p:sldId id="265" r:id="rId12"/>
    <p:sldId id="29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16" autoAdjust="0"/>
    <p:restoredTop sz="94660"/>
  </p:normalViewPr>
  <p:slideViewPr>
    <p:cSldViewPr snapToGrid="0">
      <p:cViewPr varScale="1">
        <p:scale>
          <a:sx n="84" d="100"/>
          <a:sy n="84" d="100"/>
        </p:scale>
        <p:origin x="94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395012" y="6446837"/>
            <a:ext cx="1846729" cy="4111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 dirty="0" err="1"/>
              <a:t>BeeHealthy</a:t>
            </a:r>
            <a:r>
              <a:rPr lang="en-AU" dirty="0"/>
              <a:t> 2020 Copyright ©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tif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00" y="1562100"/>
            <a:ext cx="42672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665811"/>
              </p:ext>
            </p:extLst>
          </p:nvPr>
        </p:nvGraphicFramePr>
        <p:xfrm>
          <a:off x="0" y="145718"/>
          <a:ext cx="6949440" cy="822960"/>
        </p:xfrm>
        <a:graphic>
          <a:graphicData uri="http://schemas.openxmlformats.org/drawingml/2006/table">
            <a:tbl>
              <a:tblPr/>
              <a:tblGrid>
                <a:gridCol w="6949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Keeping Your Money Safe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773633"/>
              </p:ext>
            </p:extLst>
          </p:nvPr>
        </p:nvGraphicFramePr>
        <p:xfrm>
          <a:off x="698589" y="1669094"/>
          <a:ext cx="4673511" cy="2286000"/>
        </p:xfrm>
        <a:graphic>
          <a:graphicData uri="http://schemas.openxmlformats.org/drawingml/2006/table">
            <a:tbl>
              <a:tblPr/>
              <a:tblGrid>
                <a:gridCol w="4673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Activity: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Check out the activity sheet to the right.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Think about the different ways we can keep our money safe. </a:t>
                      </a:r>
                      <a:endParaRPr lang="en-GB" sz="12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7FAA6EF-316E-CE41-BFE8-E98C4380A0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82" y="250946"/>
            <a:ext cx="4459503" cy="6260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601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6100" y="1384994"/>
            <a:ext cx="11599799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+mj-lt"/>
              </a:rPr>
              <a:t>What are the different ways we can keep our money safe? </a:t>
            </a:r>
          </a:p>
          <a:p>
            <a:pPr algn="ctr"/>
            <a:endParaRPr lang="en-GB" sz="2800" dirty="0">
              <a:latin typeface="+mj-lt"/>
            </a:endParaRPr>
          </a:p>
          <a:p>
            <a:pPr algn="ctr"/>
            <a:r>
              <a:rPr lang="en-GB" sz="2800" dirty="0">
                <a:latin typeface="+mj-lt"/>
              </a:rPr>
              <a:t>How do you keep your money safe?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B8B53E9-021A-4343-8EF5-C7509038ECA0}"/>
              </a:ext>
            </a:extLst>
          </p:cNvPr>
          <p:cNvSpPr txBox="1"/>
          <p:nvPr/>
        </p:nvSpPr>
        <p:spPr>
          <a:xfrm>
            <a:off x="1164327" y="4366990"/>
            <a:ext cx="10177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When you go home ask your parents how they like to keep their money safe?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7025F4-8097-034C-856A-121BD8D2DC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24830"/>
            <a:ext cx="2042160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58258"/>
            <a:ext cx="11848563" cy="3908762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800" b="1" dirty="0"/>
              <a:t>KS1 Living in the wider world</a:t>
            </a:r>
          </a:p>
          <a:p>
            <a:r>
              <a:rPr lang="en-AU" sz="2400" b="1" dirty="0"/>
              <a:t>Economic Wellbeing: Money</a:t>
            </a:r>
          </a:p>
          <a:p>
            <a:r>
              <a:rPr lang="en-AU" sz="2400" i="1" dirty="0"/>
              <a:t>Pupils learn... </a:t>
            </a:r>
          </a:p>
          <a:p>
            <a:endParaRPr lang="en-AU" sz="2400" i="1" dirty="0"/>
          </a:p>
          <a:p>
            <a:r>
              <a:rPr lang="en-AU" sz="2400" b="1" dirty="0"/>
              <a:t>L11. </a:t>
            </a:r>
            <a:r>
              <a:rPr lang="en-AU" sz="2400" dirty="0"/>
              <a:t>That people make different choices about how to save and spend money</a:t>
            </a:r>
            <a:endParaRPr lang="en-AU" sz="2400" b="1" dirty="0"/>
          </a:p>
          <a:p>
            <a:endParaRPr lang="en-AU" sz="2400" b="1" dirty="0"/>
          </a:p>
          <a:p>
            <a:r>
              <a:rPr lang="en-AU" sz="2400" b="1" dirty="0"/>
              <a:t>L12. </a:t>
            </a:r>
            <a:r>
              <a:rPr lang="en-AU" sz="2400" dirty="0"/>
              <a:t>About the difference between needs and wants; that sometimes people may not always be able to have the things they want</a:t>
            </a:r>
          </a:p>
          <a:p>
            <a:endParaRPr lang="en-AU" sz="2400" dirty="0"/>
          </a:p>
          <a:p>
            <a:r>
              <a:rPr lang="en-AU" sz="2400" b="1" dirty="0"/>
              <a:t>L13. </a:t>
            </a:r>
            <a:r>
              <a:rPr lang="en-AU" sz="2400" dirty="0"/>
              <a:t>that money needs to be looked after; different ways of doing this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95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160339"/>
            <a:ext cx="590072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Intentions: </a:t>
            </a:r>
          </a:p>
          <a:p>
            <a:endParaRPr lang="en-AU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are aware of the different ways we can keep our money safe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understand when we save our money we need to keep it safe somewhere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are aware why it is important to keep our money safe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C5AD08-B61E-A146-A42A-434EB2ADBB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60" t="31501" r="67969" b="50849"/>
          <a:stretch/>
        </p:blipFill>
        <p:spPr>
          <a:xfrm>
            <a:off x="7249258" y="1737360"/>
            <a:ext cx="3906422" cy="346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394981"/>
              </p:ext>
            </p:extLst>
          </p:nvPr>
        </p:nvGraphicFramePr>
        <p:xfrm>
          <a:off x="589280" y="121095"/>
          <a:ext cx="11405869" cy="914400"/>
        </p:xfrm>
        <a:graphic>
          <a:graphicData uri="http://schemas.openxmlformats.org/drawingml/2006/table">
            <a:tbl>
              <a:tblPr/>
              <a:tblGrid>
                <a:gridCol w="11405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54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How can we keep our money safe?</a:t>
                      </a:r>
                      <a:endParaRPr lang="en-GB" sz="4400" b="1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187234"/>
              </p:ext>
            </p:extLst>
          </p:nvPr>
        </p:nvGraphicFramePr>
        <p:xfrm>
          <a:off x="1017858" y="2251032"/>
          <a:ext cx="4384967" cy="1554480"/>
        </p:xfrm>
        <a:graphic>
          <a:graphicData uri="http://schemas.openxmlformats.org/drawingml/2006/table">
            <a:tbl>
              <a:tblPr/>
              <a:tblGrid>
                <a:gridCol w="4384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Can you think of the different ways we can keep our money safe?</a:t>
                      </a:r>
                      <a:endParaRPr lang="en-GB" sz="1600" b="1" i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8CEF31D-40C8-E24A-9DD7-0856D9BAD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014" y="2251032"/>
            <a:ext cx="4003003" cy="15731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A5F8061-52EE-6D49-9A2B-5BD35D13C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7466" y="2975191"/>
            <a:ext cx="1064228" cy="7334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ADBEF0-60E8-754B-82AC-0FC4AC9C92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5224" y="3054082"/>
            <a:ext cx="1113463" cy="9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02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82083"/>
              </p:ext>
            </p:extLst>
          </p:nvPr>
        </p:nvGraphicFramePr>
        <p:xfrm>
          <a:off x="291937" y="44894"/>
          <a:ext cx="11405869" cy="701040"/>
        </p:xfrm>
        <a:graphic>
          <a:graphicData uri="http://schemas.openxmlformats.org/drawingml/2006/table">
            <a:tbl>
              <a:tblPr/>
              <a:tblGrid>
                <a:gridCol w="11405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0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How can we keep our money safe?</a:t>
                      </a:r>
                      <a:endParaRPr lang="en-GB" sz="3200" b="1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677928"/>
              </p:ext>
            </p:extLst>
          </p:nvPr>
        </p:nvGraphicFramePr>
        <p:xfrm>
          <a:off x="822505" y="1129343"/>
          <a:ext cx="2056646" cy="457200"/>
        </p:xfrm>
        <a:graphic>
          <a:graphicData uri="http://schemas.openxmlformats.org/drawingml/2006/table">
            <a:tbl>
              <a:tblPr/>
              <a:tblGrid>
                <a:gridCol w="2056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Piggy bank</a:t>
                      </a:r>
                      <a:endParaRPr lang="en-GB" sz="12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5120AFC0-C01A-074B-9BE8-5AAD4BCB5F9F}"/>
              </a:ext>
            </a:extLst>
          </p:cNvPr>
          <p:cNvGrpSpPr/>
          <p:nvPr/>
        </p:nvGrpSpPr>
        <p:grpSpPr>
          <a:xfrm>
            <a:off x="4683343" y="2266832"/>
            <a:ext cx="2274505" cy="1117499"/>
            <a:chOff x="5182476" y="3032910"/>
            <a:chExt cx="2623056" cy="133394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8CEF31D-40C8-E24A-9DD7-0856D9BADC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82476" y="3032910"/>
              <a:ext cx="2623056" cy="103081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A5F8061-52EE-6D49-9A2B-5BD35D13C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8901" y="3565206"/>
              <a:ext cx="697359" cy="48061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8ADBEF0-60E8-754B-82AC-0FC4AC9C9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92214" y="3724783"/>
              <a:ext cx="729621" cy="642067"/>
            </a:xfrm>
            <a:prstGeom prst="rect">
              <a:avLst/>
            </a:prstGeom>
          </p:spPr>
        </p:pic>
      </p:grp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E132C08-E3EF-FB4D-914C-06CE5C99B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49880"/>
              </p:ext>
            </p:extLst>
          </p:nvPr>
        </p:nvGraphicFramePr>
        <p:xfrm>
          <a:off x="822505" y="4203414"/>
          <a:ext cx="2413311" cy="457200"/>
        </p:xfrm>
        <a:graphic>
          <a:graphicData uri="http://schemas.openxmlformats.org/drawingml/2006/table">
            <a:tbl>
              <a:tblPr/>
              <a:tblGrid>
                <a:gridCol w="2413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Purse/Wallet</a:t>
                      </a:r>
                      <a:endParaRPr lang="en-GB" sz="12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A0F78A1-20A7-5145-8499-962326A3D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206931"/>
              </p:ext>
            </p:extLst>
          </p:nvPr>
        </p:nvGraphicFramePr>
        <p:xfrm>
          <a:off x="6221512" y="4088505"/>
          <a:ext cx="1312229" cy="457200"/>
        </p:xfrm>
        <a:graphic>
          <a:graphicData uri="http://schemas.openxmlformats.org/drawingml/2006/table">
            <a:tbl>
              <a:tblPr/>
              <a:tblGrid>
                <a:gridCol w="1312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Bank</a:t>
                      </a:r>
                      <a:endParaRPr lang="en-GB" sz="16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4FE7F68-B8CD-2847-8C04-E24183537A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147040"/>
              </p:ext>
            </p:extLst>
          </p:nvPr>
        </p:nvGraphicFramePr>
        <p:xfrm>
          <a:off x="8923282" y="1117858"/>
          <a:ext cx="1187670" cy="457200"/>
        </p:xfrm>
        <a:graphic>
          <a:graphicData uri="http://schemas.openxmlformats.org/drawingml/2006/table">
            <a:tbl>
              <a:tblPr/>
              <a:tblGrid>
                <a:gridCol w="1187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Adult</a:t>
                      </a:r>
                      <a:endParaRPr lang="en-GB" sz="16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01F993E-10BF-6A45-A299-2E7C04FFCE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778176"/>
              </p:ext>
            </p:extLst>
          </p:nvPr>
        </p:nvGraphicFramePr>
        <p:xfrm>
          <a:off x="9741706" y="3155731"/>
          <a:ext cx="1271752" cy="457200"/>
        </p:xfrm>
        <a:graphic>
          <a:graphicData uri="http://schemas.openxmlformats.org/drawingml/2006/table">
            <a:tbl>
              <a:tblPr/>
              <a:tblGrid>
                <a:gridCol w="1271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Safe</a:t>
                      </a:r>
                      <a:endParaRPr lang="en-GB" sz="16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6637D27-8E80-4447-AAA6-C4D839921A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844427"/>
              </p:ext>
            </p:extLst>
          </p:nvPr>
        </p:nvGraphicFramePr>
        <p:xfrm>
          <a:off x="291938" y="1614387"/>
          <a:ext cx="3912200" cy="1463040"/>
        </p:xfrm>
        <a:graphic>
          <a:graphicData uri="http://schemas.openxmlformats.org/drawingml/2006/table">
            <a:tbl>
              <a:tblPr/>
              <a:tblGrid>
                <a:gridCol w="391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 piggy bank could be a pot or a jar you keep in your room somewhere, where you store your cash such as coins and notes. Piggy banks can come in all sorts or shapes, sizes and disguises.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7FB2CBA-6948-4845-B51F-9CAC0D878D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942072"/>
              </p:ext>
            </p:extLst>
          </p:nvPr>
        </p:nvGraphicFramePr>
        <p:xfrm>
          <a:off x="7785606" y="1584791"/>
          <a:ext cx="3912200" cy="914400"/>
        </p:xfrm>
        <a:graphic>
          <a:graphicData uri="http://schemas.openxmlformats.org/drawingml/2006/table">
            <a:tbl>
              <a:tblPr/>
              <a:tblGrid>
                <a:gridCol w="391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 trusted adult can help you keep your money safe. Especially if you are at a fair or going shopping.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4E3C667A-2DCB-4245-B2C2-8A1331D2F7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11699"/>
              </p:ext>
            </p:extLst>
          </p:nvPr>
        </p:nvGraphicFramePr>
        <p:xfrm>
          <a:off x="291937" y="4651288"/>
          <a:ext cx="3912200" cy="914400"/>
        </p:xfrm>
        <a:graphic>
          <a:graphicData uri="http://schemas.openxmlformats.org/drawingml/2006/table">
            <a:tbl>
              <a:tblPr/>
              <a:tblGrid>
                <a:gridCol w="391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People like to use a purse or wallet to store their cash, cards and even ID like a drivers license.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268B8EE-8D24-5F4B-9604-7474C0993A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433177"/>
              </p:ext>
            </p:extLst>
          </p:nvPr>
        </p:nvGraphicFramePr>
        <p:xfrm>
          <a:off x="5011082" y="4613038"/>
          <a:ext cx="3912200" cy="1463040"/>
        </p:xfrm>
        <a:graphic>
          <a:graphicData uri="http://schemas.openxmlformats.org/drawingml/2006/table">
            <a:tbl>
              <a:tblPr/>
              <a:tblGrid>
                <a:gridCol w="391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If you have a large amount of money, or receive regular payments from a job you will likely use a bank to keep your money safe. You will need open a bank account to keep your money safe here.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CCC58E56-3F40-CA4F-A8E9-4C45B80883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234463"/>
              </p:ext>
            </p:extLst>
          </p:nvPr>
        </p:nvGraphicFramePr>
        <p:xfrm>
          <a:off x="8669010" y="3661799"/>
          <a:ext cx="3417143" cy="640080"/>
        </p:xfrm>
        <a:graphic>
          <a:graphicData uri="http://schemas.openxmlformats.org/drawingml/2006/table">
            <a:tbl>
              <a:tblPr/>
              <a:tblGrid>
                <a:gridCol w="3417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 safe is a secure box that requires a password to get in.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276A9735-CAB6-124E-8B69-003DEF2B362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18" t="3137" r="72069" b="66946"/>
          <a:stretch/>
        </p:blipFill>
        <p:spPr>
          <a:xfrm>
            <a:off x="5086243" y="3686333"/>
            <a:ext cx="987862" cy="92670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C2AFC3-4761-CD48-A71F-A1C5F94F68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174" t="7451" r="42210" b="73708"/>
          <a:stretch/>
        </p:blipFill>
        <p:spPr>
          <a:xfrm>
            <a:off x="1806984" y="5344558"/>
            <a:ext cx="882106" cy="8001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7526746-427D-C244-89CC-0AEFE6D7460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9617" r="70348" b="4314"/>
          <a:stretch/>
        </p:blipFill>
        <p:spPr>
          <a:xfrm>
            <a:off x="11013458" y="2914073"/>
            <a:ext cx="801412" cy="77993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0FC7167-9241-B145-AC41-3979C477B27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232" t="71803" r="39946" b="4117"/>
          <a:stretch/>
        </p:blipFill>
        <p:spPr>
          <a:xfrm>
            <a:off x="2879151" y="773778"/>
            <a:ext cx="944111" cy="91754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7BB3254-2061-9944-92E8-4706102B461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333" t="9216" r="7472" b="48823"/>
          <a:stretch/>
        </p:blipFill>
        <p:spPr>
          <a:xfrm>
            <a:off x="10218859" y="506465"/>
            <a:ext cx="818424" cy="113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7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151737"/>
              </p:ext>
            </p:extLst>
          </p:nvPr>
        </p:nvGraphicFramePr>
        <p:xfrm>
          <a:off x="0" y="145718"/>
          <a:ext cx="6838122" cy="822960"/>
        </p:xfrm>
        <a:graphic>
          <a:graphicData uri="http://schemas.openxmlformats.org/drawingml/2006/table">
            <a:tbl>
              <a:tblPr/>
              <a:tblGrid>
                <a:gridCol w="68381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8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Keeping Your Money Safe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037330"/>
              </p:ext>
            </p:extLst>
          </p:nvPr>
        </p:nvGraphicFramePr>
        <p:xfrm>
          <a:off x="284091" y="1987925"/>
          <a:ext cx="6839643" cy="3200400"/>
        </p:xfrm>
        <a:graphic>
          <a:graphicData uri="http://schemas.openxmlformats.org/drawingml/2006/table">
            <a:tbl>
              <a:tblPr/>
              <a:tblGrid>
                <a:gridCol w="6839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Now you know the different ways we can save our money, you’ll need to think about when you will use those ways to keep your money safe.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Check out the next few scenarios. What way would you decide to keep your money safe? There isn’t necessarily just one correct answer.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CCFD401C-390B-CD4C-8F59-2212FEE274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232" t="71803" r="39946" b="4117"/>
          <a:stretch/>
        </p:blipFill>
        <p:spPr>
          <a:xfrm>
            <a:off x="7854563" y="1338554"/>
            <a:ext cx="3479250" cy="338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3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179514"/>
              </p:ext>
            </p:extLst>
          </p:nvPr>
        </p:nvGraphicFramePr>
        <p:xfrm>
          <a:off x="445658" y="612952"/>
          <a:ext cx="6948688" cy="3078480"/>
        </p:xfrm>
        <a:graphic>
          <a:graphicData uri="http://schemas.openxmlformats.org/drawingml/2006/table">
            <a:tbl>
              <a:tblPr/>
              <a:tblGrid>
                <a:gridCol w="6948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You have ￡5 in coins at the fair. You plan to spend your money on some rides, games and ice cream.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You’re there all day.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How will you keep your money safe?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EFCFD-F301-5C44-B341-37EEDC047E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593791"/>
              </p:ext>
            </p:extLst>
          </p:nvPr>
        </p:nvGraphicFramePr>
        <p:xfrm>
          <a:off x="5100900" y="5651666"/>
          <a:ext cx="2056646" cy="457200"/>
        </p:xfrm>
        <a:graphic>
          <a:graphicData uri="http://schemas.openxmlformats.org/drawingml/2006/table">
            <a:tbl>
              <a:tblPr/>
              <a:tblGrid>
                <a:gridCol w="2056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Piggy bank</a:t>
                      </a:r>
                      <a:endParaRPr lang="en-GB" sz="12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0AF1646-E6EE-864B-AF5B-B56575A402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037980"/>
              </p:ext>
            </p:extLst>
          </p:nvPr>
        </p:nvGraphicFramePr>
        <p:xfrm>
          <a:off x="549236" y="5653841"/>
          <a:ext cx="2413311" cy="457200"/>
        </p:xfrm>
        <a:graphic>
          <a:graphicData uri="http://schemas.openxmlformats.org/drawingml/2006/table">
            <a:tbl>
              <a:tblPr/>
              <a:tblGrid>
                <a:gridCol w="2413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Purse/Wallet</a:t>
                      </a:r>
                      <a:endParaRPr lang="en-GB" sz="12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6900A72-0392-1544-A33E-416305DAC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879207"/>
              </p:ext>
            </p:extLst>
          </p:nvPr>
        </p:nvGraphicFramePr>
        <p:xfrm>
          <a:off x="9018311" y="5653116"/>
          <a:ext cx="1312229" cy="457200"/>
        </p:xfrm>
        <a:graphic>
          <a:graphicData uri="http://schemas.openxmlformats.org/drawingml/2006/table">
            <a:tbl>
              <a:tblPr/>
              <a:tblGrid>
                <a:gridCol w="1312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Adult</a:t>
                      </a:r>
                      <a:endParaRPr lang="en-GB" sz="16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ED12B38C-A7BB-7341-A1A5-7071ED4058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232" t="71803" r="39946" b="4117"/>
          <a:stretch/>
        </p:blipFill>
        <p:spPr>
          <a:xfrm>
            <a:off x="5501912" y="4274606"/>
            <a:ext cx="1254621" cy="12193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C7B7E8-5715-7D4D-A222-D4CB61955E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333" t="9216" r="7472" b="48823"/>
          <a:stretch/>
        </p:blipFill>
        <p:spPr>
          <a:xfrm>
            <a:off x="9265213" y="4358450"/>
            <a:ext cx="818424" cy="11354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7B4AECE-742B-3544-8CB9-EFBEF0F3CB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74" t="7451" r="42210" b="73708"/>
          <a:stretch/>
        </p:blipFill>
        <p:spPr>
          <a:xfrm>
            <a:off x="1314838" y="4697673"/>
            <a:ext cx="882106" cy="8001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40054F9-879D-904B-B7C4-DD940ED638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67" t="41666" r="51333" b="10924"/>
          <a:stretch/>
        </p:blipFill>
        <p:spPr>
          <a:xfrm>
            <a:off x="7394346" y="284055"/>
            <a:ext cx="3943350" cy="325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306090"/>
              </p:ext>
            </p:extLst>
          </p:nvPr>
        </p:nvGraphicFramePr>
        <p:xfrm>
          <a:off x="422218" y="508939"/>
          <a:ext cx="6161462" cy="1798320"/>
        </p:xfrm>
        <a:graphic>
          <a:graphicData uri="http://schemas.openxmlformats.org/drawingml/2006/table">
            <a:tbl>
              <a:tblPr/>
              <a:tblGrid>
                <a:gridCol w="6161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You have been given a special gift of ￡150 for your birthday.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How will you keep your money safe?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EFCFD-F301-5C44-B341-37EEDC047E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235736"/>
              </p:ext>
            </p:extLst>
          </p:nvPr>
        </p:nvGraphicFramePr>
        <p:xfrm>
          <a:off x="3808344" y="5653116"/>
          <a:ext cx="1814907" cy="457200"/>
        </p:xfrm>
        <a:graphic>
          <a:graphicData uri="http://schemas.openxmlformats.org/drawingml/2006/table">
            <a:tbl>
              <a:tblPr/>
              <a:tblGrid>
                <a:gridCol w="1814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Piggy bank</a:t>
                      </a:r>
                      <a:endParaRPr lang="en-GB" sz="12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0AF1646-E6EE-864B-AF5B-B56575A402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593438"/>
              </p:ext>
            </p:extLst>
          </p:nvPr>
        </p:nvGraphicFramePr>
        <p:xfrm>
          <a:off x="549236" y="5653841"/>
          <a:ext cx="1678957" cy="457200"/>
        </p:xfrm>
        <a:graphic>
          <a:graphicData uri="http://schemas.openxmlformats.org/drawingml/2006/table">
            <a:tbl>
              <a:tblPr/>
              <a:tblGrid>
                <a:gridCol w="16789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Wallet</a:t>
                      </a:r>
                      <a:endParaRPr lang="en-GB" sz="12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6900A72-0392-1544-A33E-416305DAC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320582"/>
              </p:ext>
            </p:extLst>
          </p:nvPr>
        </p:nvGraphicFramePr>
        <p:xfrm>
          <a:off x="7284104" y="5653116"/>
          <a:ext cx="1312229" cy="457200"/>
        </p:xfrm>
        <a:graphic>
          <a:graphicData uri="http://schemas.openxmlformats.org/drawingml/2006/table">
            <a:tbl>
              <a:tblPr/>
              <a:tblGrid>
                <a:gridCol w="1312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Bank</a:t>
                      </a:r>
                      <a:endParaRPr lang="en-GB" sz="16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72B37B-5A92-1D47-B247-D6A7CEF351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15097"/>
              </p:ext>
            </p:extLst>
          </p:nvPr>
        </p:nvGraphicFramePr>
        <p:xfrm>
          <a:off x="10074600" y="5653116"/>
          <a:ext cx="1312229" cy="457200"/>
        </p:xfrm>
        <a:graphic>
          <a:graphicData uri="http://schemas.openxmlformats.org/drawingml/2006/table">
            <a:tbl>
              <a:tblPr/>
              <a:tblGrid>
                <a:gridCol w="1312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Adult</a:t>
                      </a:r>
                      <a:endParaRPr lang="en-GB" sz="16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00C0ED09-A376-704F-810A-5823CBC269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232" t="71803" r="39946" b="4117"/>
          <a:stretch/>
        </p:blipFill>
        <p:spPr>
          <a:xfrm>
            <a:off x="4088486" y="4433793"/>
            <a:ext cx="1254621" cy="12193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3E3FD0-A0A1-3E4E-B87A-02B1E9C500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333" t="9216" r="7472" b="48823"/>
          <a:stretch/>
        </p:blipFill>
        <p:spPr>
          <a:xfrm>
            <a:off x="10321502" y="4517637"/>
            <a:ext cx="818424" cy="11354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B1D061C-4A82-454A-95E5-ACFE59614A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74" t="7451" r="42210" b="73708"/>
          <a:stretch/>
        </p:blipFill>
        <p:spPr>
          <a:xfrm>
            <a:off x="947661" y="4852959"/>
            <a:ext cx="882106" cy="8001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D46CF3F-B9EA-0D43-9726-012D20F6D2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8" t="3137" r="72069" b="66946"/>
          <a:stretch/>
        </p:blipFill>
        <p:spPr>
          <a:xfrm>
            <a:off x="7340089" y="4527165"/>
            <a:ext cx="1200257" cy="112595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6CEBD1-48C3-424E-A136-39579D755C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778" b="51667"/>
          <a:stretch/>
        </p:blipFill>
        <p:spPr>
          <a:xfrm>
            <a:off x="7863326" y="0"/>
            <a:ext cx="32766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96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1552"/>
              </p:ext>
            </p:extLst>
          </p:nvPr>
        </p:nvGraphicFramePr>
        <p:xfrm>
          <a:off x="381578" y="519099"/>
          <a:ext cx="5917622" cy="2225040"/>
        </p:xfrm>
        <a:graphic>
          <a:graphicData uri="http://schemas.openxmlformats.org/drawingml/2006/table">
            <a:tbl>
              <a:tblPr/>
              <a:tblGrid>
                <a:gridCol w="5917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I have been saving my weekly allowance of ￡10 to purchase some trainers that cost ￡100.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How should I keep my money safe?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EFCFD-F301-5C44-B341-37EEDC047ED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08344" y="5653116"/>
          <a:ext cx="1814907" cy="457200"/>
        </p:xfrm>
        <a:graphic>
          <a:graphicData uri="http://schemas.openxmlformats.org/drawingml/2006/table">
            <a:tbl>
              <a:tblPr/>
              <a:tblGrid>
                <a:gridCol w="1814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Piggy bank</a:t>
                      </a:r>
                      <a:endParaRPr lang="en-GB" sz="12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0AF1646-E6EE-864B-AF5B-B56575A4024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49236" y="5653841"/>
          <a:ext cx="1678957" cy="457200"/>
        </p:xfrm>
        <a:graphic>
          <a:graphicData uri="http://schemas.openxmlformats.org/drawingml/2006/table">
            <a:tbl>
              <a:tblPr/>
              <a:tblGrid>
                <a:gridCol w="16789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Wallet</a:t>
                      </a:r>
                      <a:endParaRPr lang="en-GB" sz="12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6900A72-0392-1544-A33E-416305DAC23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284104" y="5653116"/>
          <a:ext cx="1312229" cy="457200"/>
        </p:xfrm>
        <a:graphic>
          <a:graphicData uri="http://schemas.openxmlformats.org/drawingml/2006/table">
            <a:tbl>
              <a:tblPr/>
              <a:tblGrid>
                <a:gridCol w="1312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Bank</a:t>
                      </a:r>
                      <a:endParaRPr lang="en-GB" sz="16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72B37B-5A92-1D47-B247-D6A7CEF3516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074600" y="5653116"/>
          <a:ext cx="1312229" cy="457200"/>
        </p:xfrm>
        <a:graphic>
          <a:graphicData uri="http://schemas.openxmlformats.org/drawingml/2006/table">
            <a:tbl>
              <a:tblPr/>
              <a:tblGrid>
                <a:gridCol w="1312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Adult</a:t>
                      </a:r>
                      <a:endParaRPr lang="en-GB" sz="16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3959FE5-BB60-CA4C-A6F7-5B3822F091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232" t="71803" r="39946" b="4117"/>
          <a:stretch/>
        </p:blipFill>
        <p:spPr>
          <a:xfrm>
            <a:off x="4088486" y="4433793"/>
            <a:ext cx="1254621" cy="12193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63630C-C64E-B545-87E4-0100D2EFE4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333" t="9216" r="7472" b="48823"/>
          <a:stretch/>
        </p:blipFill>
        <p:spPr>
          <a:xfrm>
            <a:off x="10321502" y="4517637"/>
            <a:ext cx="818424" cy="11354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87B161-C331-3942-9A72-215B01DD43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74" t="7451" r="42210" b="73708"/>
          <a:stretch/>
        </p:blipFill>
        <p:spPr>
          <a:xfrm>
            <a:off x="947661" y="4852959"/>
            <a:ext cx="882106" cy="8001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441D171-D76E-674F-8544-D7DDF5B6E0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8" t="3137" r="72069" b="66946"/>
          <a:stretch/>
        </p:blipFill>
        <p:spPr>
          <a:xfrm>
            <a:off x="7340089" y="4527165"/>
            <a:ext cx="1200257" cy="112595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E5D87A1-D41C-DC4E-B750-5183D4A43C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889" t="47500" r="708" b="1944"/>
          <a:stretch/>
        </p:blipFill>
        <p:spPr>
          <a:xfrm>
            <a:off x="7340089" y="342900"/>
            <a:ext cx="3806402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6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071556"/>
              </p:ext>
            </p:extLst>
          </p:nvPr>
        </p:nvGraphicFramePr>
        <p:xfrm>
          <a:off x="229178" y="478459"/>
          <a:ext cx="6415462" cy="2225040"/>
        </p:xfrm>
        <a:graphic>
          <a:graphicData uri="http://schemas.openxmlformats.org/drawingml/2006/table">
            <a:tbl>
              <a:tblPr/>
              <a:tblGrid>
                <a:gridCol w="641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You have been saving my money from my job to buy a car. The car will cost ￡6000 to purchase.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How should you keep my money safe?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EFCFD-F301-5C44-B341-37EEDC047ED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08344" y="5653116"/>
          <a:ext cx="1814907" cy="457200"/>
        </p:xfrm>
        <a:graphic>
          <a:graphicData uri="http://schemas.openxmlformats.org/drawingml/2006/table">
            <a:tbl>
              <a:tblPr/>
              <a:tblGrid>
                <a:gridCol w="1814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Piggy bank</a:t>
                      </a:r>
                      <a:endParaRPr lang="en-GB" sz="12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0AF1646-E6EE-864B-AF5B-B56575A4024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49236" y="5653841"/>
          <a:ext cx="1678957" cy="457200"/>
        </p:xfrm>
        <a:graphic>
          <a:graphicData uri="http://schemas.openxmlformats.org/drawingml/2006/table">
            <a:tbl>
              <a:tblPr/>
              <a:tblGrid>
                <a:gridCol w="16789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Wallet</a:t>
                      </a:r>
                      <a:endParaRPr lang="en-GB" sz="12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6900A72-0392-1544-A33E-416305DAC23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284104" y="5653116"/>
          <a:ext cx="1312229" cy="457200"/>
        </p:xfrm>
        <a:graphic>
          <a:graphicData uri="http://schemas.openxmlformats.org/drawingml/2006/table">
            <a:tbl>
              <a:tblPr/>
              <a:tblGrid>
                <a:gridCol w="1312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Bank</a:t>
                      </a:r>
                      <a:endParaRPr lang="en-GB" sz="16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72B37B-5A92-1D47-B247-D6A7CEF3516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074600" y="5653116"/>
          <a:ext cx="1312229" cy="457200"/>
        </p:xfrm>
        <a:graphic>
          <a:graphicData uri="http://schemas.openxmlformats.org/drawingml/2006/table">
            <a:tbl>
              <a:tblPr/>
              <a:tblGrid>
                <a:gridCol w="1312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Adult</a:t>
                      </a:r>
                      <a:endParaRPr lang="en-GB" sz="1600" b="1" i="0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FEE63F31-49B6-9B4F-8DC3-16C7ACE9EE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232" t="71803" r="39946" b="4117"/>
          <a:stretch/>
        </p:blipFill>
        <p:spPr>
          <a:xfrm>
            <a:off x="4088486" y="4433793"/>
            <a:ext cx="1254621" cy="12193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7699D01-AD23-7C47-A52E-9F1ED1F311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333" t="9216" r="7472" b="48823"/>
          <a:stretch/>
        </p:blipFill>
        <p:spPr>
          <a:xfrm>
            <a:off x="10321502" y="4517637"/>
            <a:ext cx="818424" cy="11354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D03E507-0F13-D84B-A772-05DE875212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74" t="7451" r="42210" b="73708"/>
          <a:stretch/>
        </p:blipFill>
        <p:spPr>
          <a:xfrm>
            <a:off x="947661" y="4852959"/>
            <a:ext cx="882106" cy="8001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18081C5-A9FF-F744-A7B0-AAEC2EF31F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8" t="3137" r="72069" b="66946"/>
          <a:stretch/>
        </p:blipFill>
        <p:spPr>
          <a:xfrm>
            <a:off x="7340089" y="4527165"/>
            <a:ext cx="1200257" cy="112595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8BE5C94-DC90-4A43-B713-B0E9366AF0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66" t="4722" r="53556" b="67500"/>
          <a:stretch/>
        </p:blipFill>
        <p:spPr>
          <a:xfrm>
            <a:off x="7130047" y="478459"/>
            <a:ext cx="4838023" cy="245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65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98118</TotalTime>
  <Words>562</Words>
  <Application>Microsoft Macintosh PowerPoint</Application>
  <PresentationFormat>Widescreen</PresentationFormat>
  <Paragraphs>73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Retrospect</vt:lpstr>
      <vt:lpstr>PowerPoint Presentation</vt:lpstr>
      <vt:lpstr>Lesson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212</cp:revision>
  <dcterms:created xsi:type="dcterms:W3CDTF">2015-12-16T03:40:36Z</dcterms:created>
  <dcterms:modified xsi:type="dcterms:W3CDTF">2025-09-24T03:48:49Z</dcterms:modified>
</cp:coreProperties>
</file>